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92" r:id="rId3"/>
    <p:sldId id="281" r:id="rId4"/>
    <p:sldId id="282" r:id="rId5"/>
    <p:sldId id="283" r:id="rId6"/>
    <p:sldId id="258" r:id="rId7"/>
    <p:sldId id="288" r:id="rId8"/>
    <p:sldId id="265" r:id="rId9"/>
    <p:sldId id="275" r:id="rId10"/>
    <p:sldId id="276" r:id="rId11"/>
    <p:sldId id="27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8EB7-6FA7-4AFC-932E-E93CE444735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C463-ECD5-4645-861D-CE0B5D6A7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61FC-79D7-44E3-BDE9-2B4368C290B1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5F23-FABB-4F76-880E-8687CE56B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AB90-AD59-405D-BE4D-0E69D9BCB29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132C-8047-47E0-BC37-5B7685FC6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49B6-FDC8-4E58-ADF6-77D8CC5A3387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B563-74C8-4340-BBC6-B2ABD2D2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1501-4945-4968-A4A1-C3CA3BD0E0B4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09F9-0A5B-4E03-8283-D33033237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9C7D-E916-4830-A0DF-8A80FE21BE27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B042-6AE7-4625-9BD0-759CE60D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35E9-EEDE-4007-A008-A51CC87CE0C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12BA-A0CA-48EB-B33A-DDC5F5E69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1E98-52AF-48E9-B025-C03D46250AA1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F5D7-542E-4F5C-BF15-020F3501F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C30B-B935-4742-A63D-4894D210E0E2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BFFA-3265-4EB1-8786-CA225CA69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EF694"/>
            </a:gs>
            <a:gs pos="100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ee75ae730a6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3968" y="3140968"/>
            <a:ext cx="4720040" cy="3717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9DBCA2-5852-4944-B523-C6E13D7526BD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74BC77-8493-42B5-8012-C5C372E2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603B14"/>
          </a:solidFill>
          <a:latin typeface="Constant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603B14"/>
          </a:solidFill>
          <a:latin typeface="Constant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603B14"/>
          </a:solidFill>
          <a:latin typeface="Constant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03B14"/>
          </a:solidFill>
          <a:latin typeface="Constant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603B14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2121" y="4202685"/>
            <a:ext cx="5201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РАЗДЕЛ «Народная медицина, её связь с научной»</a:t>
            </a:r>
          </a:p>
          <a:p>
            <a:pPr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 ПОДГОТОВИЛ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А: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Педагог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ДО, рук. объединения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«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Милосердие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»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Крюкова И.В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Constantia" pitchFamily="18" charset="0"/>
              </a:rPr>
              <a:t>.</a:t>
            </a:r>
            <a:endParaRPr lang="ru-RU" b="1" dirty="0" smtClean="0">
              <a:ln>
                <a:solidFill>
                  <a:schemeClr val="tx1"/>
                </a:solidFill>
              </a:ln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968" y="2254240"/>
            <a:ext cx="87803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Интегрированное занятие: </a:t>
            </a:r>
            <a:endParaRPr lang="ru-RU" sz="4800" b="1" cap="none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медицина и метеорология 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155" y="6021288"/>
            <a:ext cx="1334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Батайск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049" y="476672"/>
            <a:ext cx="760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детский эколого-биологический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20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Практические рекомендации подросткам, чувствительным к погодным условиям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712200" cy="442595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3.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При метеозависимости хорошо помогает «</a:t>
            </a:r>
            <a:r>
              <a:rPr lang="ru-RU" sz="2800" b="1" dirty="0" err="1" smtClean="0">
                <a:solidFill>
                  <a:schemeClr val="tx1"/>
                </a:solidFill>
              </a:rPr>
              <a:t>Метеочай</a:t>
            </a:r>
            <a:r>
              <a:rPr lang="ru-RU" sz="2800" b="1" dirty="0" smtClean="0">
                <a:solidFill>
                  <a:schemeClr val="tx1"/>
                </a:solidFill>
              </a:rPr>
              <a:t>» из плодов боярышника, шиповника, мяты, ромашки, а также настойки пустырника, валерианы и другие успокаивающие средства.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4. Кроме того, рекомендуем в «кризисный» период исключить из рациона жирные, жареные, острые блюда, меньше есть сладостей и мучных изделий, отдавая предпочтение кисломолочным продуктам, рыбе, овощам и фруктам.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Вывод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964612" cy="3168650"/>
          </a:xfrm>
        </p:spPr>
        <p:txBody>
          <a:bodyPr/>
          <a:lstStyle/>
          <a:p>
            <a:pPr marL="0" indent="0">
              <a:buFont typeface="Arial" charset="0"/>
              <a:buBlip>
                <a:blip r:embed="rId2"/>
              </a:buBlip>
              <a:defRPr/>
            </a:pPr>
            <a:r>
              <a:rPr lang="ru-RU" sz="2000" b="1" dirty="0" smtClean="0"/>
              <a:t> </a:t>
            </a:r>
            <a:r>
              <a:rPr lang="ru-RU" sz="2800" b="1" dirty="0" smtClean="0"/>
              <a:t>Изменения погоды не одинаково сказываются на самочувствии разных людей. </a:t>
            </a:r>
          </a:p>
          <a:p>
            <a:pPr marL="0" indent="0">
              <a:buFont typeface="Arial" charset="0"/>
              <a:buBlip>
                <a:blip r:embed="rId2"/>
              </a:buBlip>
              <a:defRPr/>
            </a:pPr>
            <a:r>
              <a:rPr lang="ru-RU" sz="2800" b="1" dirty="0" smtClean="0"/>
              <a:t> Большинство людей в большей или меньшей степени являются метеозависимы.</a:t>
            </a:r>
          </a:p>
          <a:p>
            <a:pPr marL="0" indent="0">
              <a:buFont typeface="Arial" charset="0"/>
              <a:buBlip>
                <a:blip r:embed="rId2"/>
              </a:buBlip>
              <a:defRPr/>
            </a:pPr>
            <a:r>
              <a:rPr lang="ru-RU" sz="2800" b="1" dirty="0" smtClean="0"/>
              <a:t> Берегите свое здоровье  и всегда следите за состоянием погоды.</a:t>
            </a:r>
          </a:p>
          <a:p>
            <a:pPr marL="0" indent="0">
              <a:buFont typeface="Arial" charset="0"/>
              <a:buBlip>
                <a:blip r:embed="rId2"/>
              </a:buBlip>
              <a:defRPr/>
            </a:pPr>
            <a:endParaRPr lang="ru-RU" sz="2000" b="1" dirty="0" smtClean="0"/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48038" y="3573463"/>
            <a:ext cx="2735262" cy="2808287"/>
          </a:xfrm>
          <a:prstGeom prst="rect">
            <a:avLst/>
          </a:prstGeom>
          <a:solidFill>
            <a:srgbClr val="FFCC99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влияние организмов или популяций одного вида друг на друга;</a:t>
            </a:r>
          </a:p>
          <a:p>
            <a:pPr>
              <a:buFont typeface="Wingdings" pitchFamily="2" charset="2"/>
              <a:buNone/>
              <a:defRPr/>
            </a:pP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взаимодействие особей или популяций разных видов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00"/>
          </a:solidFill>
          <a:ln w="38100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ЭКОЛОГИЧЕСКИЕ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effectLst/>
              </a:rPr>
              <a:t>ФАКТОРЫ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ВЛИЯЮЩИЕ НА ОРГАНИЗМ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2952750" cy="1152525"/>
          </a:xfrm>
          <a:solidFill>
            <a:srgbClr val="FFCC00"/>
          </a:solidFill>
          <a:ln w="38100">
            <a:solidFill>
              <a:srgbClr val="800080"/>
            </a:solidFill>
          </a:ln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</a:t>
            </a:r>
            <a:r>
              <a:rPr 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неживой природы (АБИОТИЧЕСКИЕ)</a:t>
            </a:r>
          </a:p>
        </p:txBody>
      </p:sp>
      <p:sp>
        <p:nvSpPr>
          <p:cNvPr id="23557" name="AutoShape 15"/>
          <p:cNvSpPr>
            <a:spLocks noChangeArrowheads="1"/>
          </p:cNvSpPr>
          <p:nvPr/>
        </p:nvSpPr>
        <p:spPr bwMode="auto">
          <a:xfrm>
            <a:off x="1476375" y="2852738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23850" y="3429000"/>
            <a:ext cx="2808288" cy="3168650"/>
          </a:xfrm>
          <a:prstGeom prst="rect">
            <a:avLst/>
          </a:prstGeom>
          <a:solidFill>
            <a:srgbClr val="FFCC99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температура,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свет, 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влажность,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концентрация   солей,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давление,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осадки,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рельеф,</a:t>
            </a:r>
          </a:p>
          <a:p>
            <a:pPr>
              <a:buFont typeface="Wingdings" pitchFamily="2" charset="2"/>
              <a:buChar char="ь"/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движение воздушных масс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76600" y="1628775"/>
            <a:ext cx="2735263" cy="1152525"/>
          </a:xfrm>
          <a:prstGeom prst="rect">
            <a:avLst/>
          </a:prstGeom>
          <a:solidFill>
            <a:srgbClr val="FFCC0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Факторы живой природы (БИОТИЧЕСКИЕ)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27763" y="1628775"/>
            <a:ext cx="2735262" cy="1152525"/>
          </a:xfrm>
          <a:prstGeom prst="rect">
            <a:avLst/>
          </a:prstGeom>
          <a:solidFill>
            <a:srgbClr val="FFCC0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Факторы, связанные с воздействием человека на природу (АНТРОПОГЕННЫЕ)</a:t>
            </a:r>
          </a:p>
        </p:txBody>
      </p:sp>
      <p:sp>
        <p:nvSpPr>
          <p:cNvPr id="23561" name="AutoShape 16"/>
          <p:cNvSpPr>
            <a:spLocks noChangeArrowheads="1"/>
          </p:cNvSpPr>
          <p:nvPr/>
        </p:nvSpPr>
        <p:spPr bwMode="auto">
          <a:xfrm>
            <a:off x="4356100" y="2852738"/>
            <a:ext cx="504825" cy="647700"/>
          </a:xfrm>
          <a:prstGeom prst="downArrow">
            <a:avLst>
              <a:gd name="adj1" fmla="val 50000"/>
              <a:gd name="adj2" fmla="val 24983"/>
            </a:avLst>
          </a:prstGeom>
          <a:solidFill>
            <a:srgbClr val="FF66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2" name="AutoShape 16"/>
          <p:cNvSpPr>
            <a:spLocks noChangeArrowheads="1"/>
          </p:cNvSpPr>
          <p:nvPr/>
        </p:nvSpPr>
        <p:spPr bwMode="auto">
          <a:xfrm>
            <a:off x="7308850" y="2852738"/>
            <a:ext cx="5048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300788" y="3429000"/>
            <a:ext cx="2663825" cy="3168650"/>
          </a:xfrm>
          <a:prstGeom prst="rect">
            <a:avLst/>
          </a:prstGeom>
          <a:solidFill>
            <a:srgbClr val="FFCC99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ь"/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прямое воздействие человека на организмы и популяции, экологические системы;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Wingdings" pitchFamily="2" charset="2"/>
              <a:buChar char="ь"/>
              <a:defRPr/>
            </a:pPr>
            <a:r>
              <a:rPr lang="ru-RU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воздействие человека на среду обитания различных видов</a:t>
            </a:r>
          </a:p>
        </p:txBody>
      </p:sp>
      <p:pic>
        <p:nvPicPr>
          <p:cNvPr id="23564" name="Рисунок 9" descr="109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366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Рисунок 9" descr="109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0"/>
            <a:ext cx="93662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403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702895"/>
              </p:ext>
            </p:extLst>
          </p:nvPr>
        </p:nvGraphicFramePr>
        <p:xfrm>
          <a:off x="323528" y="1412776"/>
          <a:ext cx="8496300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Диаграмма" r:id="rId3" imgW="4610050" imgH="2628883" progId="Excel.Chart.8">
                  <p:embed/>
                </p:oleObj>
              </mc:Choice>
              <mc:Fallback>
                <p:oleObj name="Диаграмма" r:id="rId3" imgW="4610050" imgH="262888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8496300" cy="4751387"/>
                      </a:xfrm>
                      <a:prstGeom prst="rect">
                        <a:avLst/>
                      </a:prstGeom>
                      <a:solidFill>
                        <a:srgbClr val="99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404664"/>
            <a:ext cx="6520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здоровье: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77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32656"/>
            <a:ext cx="120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80728"/>
            <a:ext cx="73448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лет?</a:t>
            </a: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Влияет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погода на ваше настроение?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погожий день чувствую себя веселее и активнее;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такой зависимости у меня нет;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 не задумываюсь об этом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мое настроение улучшается, когда погода портится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Влияет ли погода на вашу работоспособность?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А) в погожий день я много работать и учиться;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Б) такой зависимости у меня нет;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В) я не задумываюсь об этом;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Г) моя работоспособность улучшается, когда погода портится.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Влияет ли погода на ваше здоровье?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А) в погожий день я не болею;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Б) такой зависимости у меня нет;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В) я не задумываюсь об этом;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Г) я начинаю болеть, когда погода портится.</a:t>
            </a:r>
          </a:p>
        </p:txBody>
      </p:sp>
    </p:spTree>
    <p:extLst>
      <p:ext uri="{BB962C8B-B14F-4D97-AF65-F5344CB8AC3E}">
        <p14:creationId xmlns:p14="http://schemas.microsoft.com/office/powerpoint/2010/main" val="44935928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528384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Диаграмма" r:id="rId3" imgW="6572058" imgH="4499238" progId="Excel.Chart.8">
                  <p:embed/>
                </p:oleObj>
              </mc:Choice>
              <mc:Fallback>
                <p:oleObj name="Диаграмма" r:id="rId3" imgW="6572058" imgH="449923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8928992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35696" y="116632"/>
            <a:ext cx="612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заболеваемости детей в разное время года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014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rgbClr val="C00000"/>
                </a:solidFill>
              </a:rPr>
              <a:t>Что такое погода?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27368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Погода — совокупность значений метеорологических элементов и атмосферных явлений, наблюдаемых в данный момент времени в той или иной точке пространства.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BC_2\Desktop\Погода и здоровье человек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751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417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Влияние погоды на организм человека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>
              <a:buFont typeface="Arial" pitchFamily="34" charset="0"/>
              <a:buBlip>
                <a:blip r:embed="rId2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Погода оказывает серьезное воздействие на самочувствие человека. О многообразии влияния климатических факторов на здоровье человека известно давно. 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2800" dirty="0" smtClean="0">
                <a:solidFill>
                  <a:schemeClr val="tx1"/>
                </a:solidFill>
              </a:rPr>
              <a:t>Еще Гиппократ (460-377 гг. до н.э.) в своих «Афоризмах» писал, в частности, что организмы людей ведут себя различно в отношении времени года: одни расположены ближе к лету, другие - к зиме, и болезни протекают различно (хорошо или плохо) в различные времена года, в разных странах и условиях жизни.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Практические рекомендации подросткам, чувствительным к погодным условиям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578850" cy="42100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1.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Ограничьте в эти дни физические и интеллектуальные нагрузки.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2. Избегайте конфликтных ситуаций, не вступайте в споры, увеличьте продолжительность ночного сна, выделите время для дневного отдыха.</a:t>
            </a: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i (2)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oseni (2)</Template>
  <TotalTime>153</TotalTime>
  <Words>536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oseni (2)</vt:lpstr>
      <vt:lpstr>Диаграмма</vt:lpstr>
      <vt:lpstr>Презентация PowerPoint</vt:lpstr>
      <vt:lpstr>ЭКОЛОГИЧЕСКИЕ  ФАКТОРЫ, ВЛИЯЮЩИЕ НА ОРГАНИЗМ</vt:lpstr>
      <vt:lpstr>Презентация PowerPoint</vt:lpstr>
      <vt:lpstr>Презентация PowerPoint</vt:lpstr>
      <vt:lpstr>Презентация PowerPoint</vt:lpstr>
      <vt:lpstr>Что такое погода?</vt:lpstr>
      <vt:lpstr>Презентация PowerPoint</vt:lpstr>
      <vt:lpstr>Влияние погоды на организм человека</vt:lpstr>
      <vt:lpstr>Практические рекомендации подросткам, чувствительным к погодным условиям</vt:lpstr>
      <vt:lpstr>Практические рекомендации подросткам, чувствительным к погодным условиям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погоды  на организм человека</dc:title>
  <dc:creator>Лена</dc:creator>
  <cp:lastModifiedBy>RePack by Diakov</cp:lastModifiedBy>
  <cp:revision>60</cp:revision>
  <dcterms:created xsi:type="dcterms:W3CDTF">2011-12-16T15:34:14Z</dcterms:created>
  <dcterms:modified xsi:type="dcterms:W3CDTF">2020-05-01T21:12:22Z</dcterms:modified>
</cp:coreProperties>
</file>